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22" r:id="rId10"/>
    <p:sldId id="420" r:id="rId11"/>
    <p:sldId id="421" r:id="rId12"/>
    <p:sldId id="332" r:id="rId13"/>
    <p:sldId id="423" r:id="rId14"/>
    <p:sldId id="424" r:id="rId15"/>
    <p:sldId id="425" r:id="rId16"/>
    <p:sldId id="426" r:id="rId17"/>
    <p:sldId id="342" r:id="rId18"/>
    <p:sldId id="345" r:id="rId19"/>
    <p:sldId id="392" r:id="rId20"/>
    <p:sldId id="412" r:id="rId21"/>
    <p:sldId id="379" r:id="rId22"/>
    <p:sldId id="415" r:id="rId23"/>
    <p:sldId id="358" r:id="rId24"/>
    <p:sldId id="391" r:id="rId25"/>
    <p:sldId id="416" r:id="rId26"/>
    <p:sldId id="418" r:id="rId27"/>
    <p:sldId id="417" r:id="rId28"/>
    <p:sldId id="419" r:id="rId29"/>
    <p:sldId id="389" r:id="rId30"/>
    <p:sldId id="370" r:id="rId31"/>
    <p:sldId id="399" r:id="rId32"/>
    <p:sldId id="398" r:id="rId33"/>
    <p:sldId id="336" r:id="rId34"/>
    <p:sldId id="400" r:id="rId35"/>
    <p:sldId id="402" r:id="rId36"/>
    <p:sldId id="401" r:id="rId37"/>
    <p:sldId id="409" r:id="rId38"/>
    <p:sldId id="411" r:id="rId3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728FA5"/>
    <a:srgbClr val="FC9B1A"/>
    <a:srgbClr val="B02D45"/>
    <a:srgbClr val="B6354C"/>
    <a:srgbClr val="E7E7E7"/>
    <a:srgbClr val="BFBFBF"/>
    <a:srgbClr val="4BACC6"/>
    <a:srgbClr val="8064A2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58" autoAdjust="0"/>
    <p:restoredTop sz="93930" autoAdjust="0"/>
  </p:normalViewPr>
  <p:slideViewPr>
    <p:cSldViewPr snapToGrid="0">
      <p:cViewPr varScale="1">
        <p:scale>
          <a:sx n="101" d="100"/>
          <a:sy n="101" d="100"/>
        </p:scale>
        <p:origin x="5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Implementazione gioco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 custT="1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Pubblicazione</a:t>
          </a:r>
          <a:endParaRPr lang="en-US" sz="1200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 custScaleX="110388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47094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1108" y="2181210"/>
          <a:ext cx="1295873" cy="42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1108" y="2181210"/>
        <a:ext cx="1295873" cy="427049"/>
      </dsp:txXfrm>
    </dsp:sp>
    <dsp:sp modelId="{EE2CFDAD-5D63-4137-8687-BE2B42A87438}">
      <dsp:nvSpPr>
        <dsp:cNvPr id="0" name=""/>
        <dsp:cNvSpPr/>
      </dsp:nvSpPr>
      <dsp:spPr>
        <a:xfrm>
          <a:off x="89635" y="2051328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61792" y="1907015"/>
          <a:ext cx="103080" cy="1030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34967" y="1935878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79281" y="177713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666888" y="1719408"/>
          <a:ext cx="103080" cy="1030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897789" y="1820427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042102" y="1892584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244141" y="2051328"/>
          <a:ext cx="103080" cy="1030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330729" y="2210073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580300" y="1907015"/>
          <a:ext cx="265065" cy="2650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478" y="2455405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4066" y="2585287"/>
          <a:ext cx="161984" cy="161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20536" y="2700738"/>
          <a:ext cx="235613" cy="2356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23594" y="2888345"/>
          <a:ext cx="103080" cy="1030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681319" y="2700738"/>
          <a:ext cx="161984" cy="1619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25632" y="2902776"/>
          <a:ext cx="103080" cy="1030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955514" y="2671875"/>
          <a:ext cx="235613" cy="2356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273003" y="2614150"/>
          <a:ext cx="161984" cy="161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468697" y="1958107"/>
          <a:ext cx="475724" cy="90821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1910712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10712" y="1936079"/>
        <a:ext cx="1297430" cy="908201"/>
      </dsp:txXfrm>
    </dsp:sp>
    <dsp:sp modelId="{7F2A3A35-A73B-4A4A-A87C-754D8C7C69E9}">
      <dsp:nvSpPr>
        <dsp:cNvPr id="0" name=""/>
        <dsp:cNvSpPr/>
      </dsp:nvSpPr>
      <dsp:spPr>
        <a:xfrm>
          <a:off x="3208143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683867" y="1936079"/>
          <a:ext cx="1432207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Implementazione gioco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683867" y="1936079"/>
        <a:ext cx="1432207" cy="908201"/>
      </dsp:txXfrm>
    </dsp:sp>
    <dsp:sp modelId="{54F8CDA4-9ABB-43F2-8E56-3C8CF35A9618}">
      <dsp:nvSpPr>
        <dsp:cNvPr id="0" name=""/>
        <dsp:cNvSpPr/>
      </dsp:nvSpPr>
      <dsp:spPr>
        <a:xfrm>
          <a:off x="5116075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591799" y="1936079"/>
          <a:ext cx="1297430" cy="90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591799" y="1936079"/>
        <a:ext cx="1297430" cy="908201"/>
      </dsp:txXfrm>
    </dsp:sp>
    <dsp:sp modelId="{0673AF07-BCE5-49F3-8266-45CEABC8FB79}">
      <dsp:nvSpPr>
        <dsp:cNvPr id="0" name=""/>
        <dsp:cNvSpPr/>
      </dsp:nvSpPr>
      <dsp:spPr>
        <a:xfrm>
          <a:off x="6889230" y="1935638"/>
          <a:ext cx="475724" cy="90821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382433" y="1775659"/>
          <a:ext cx="1622176" cy="12100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Pubblicazione</a:t>
          </a:r>
          <a:endParaRPr lang="en-US" sz="1200" kern="1200" dirty="0">
            <a:latin typeface="Calibri"/>
            <a:ea typeface="+mn-ea"/>
            <a:cs typeface="+mn-cs"/>
          </a:endParaRPr>
        </a:p>
      </dsp:txBody>
      <dsp:txXfrm>
        <a:off x="7619995" y="1952869"/>
        <a:ext cx="1147052" cy="85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477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8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00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22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2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05/05/21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20.svg"/><Relationship Id="rId12" Type="http://schemas.openxmlformats.org/officeDocument/2006/relationships/image" Target="../media/image24.jpg"/><Relationship Id="rId17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2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8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hyperlink" Target="http://superuser.com/tags/visual-studio-2012/inf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800100" y="1727200"/>
            <a:ext cx="4114800" cy="5715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358A50C-6E6B-42EB-A690-80380A22A438}"/>
              </a:ext>
            </a:extLst>
          </p:cNvPr>
          <p:cNvSpPr/>
          <p:nvPr/>
        </p:nvSpPr>
        <p:spPr>
          <a:xfrm>
            <a:off x="1155700" y="4610100"/>
            <a:ext cx="20066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7A3292-958B-4818-8036-3DCA54663678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48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36" y="1358900"/>
            <a:ext cx="9521484" cy="4724400"/>
          </a:xfr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D53753F-F258-43E4-BD22-7DCD37B98C9A}"/>
              </a:ext>
            </a:extLst>
          </p:cNvPr>
          <p:cNvSpPr/>
          <p:nvPr/>
        </p:nvSpPr>
        <p:spPr>
          <a:xfrm>
            <a:off x="3594100" y="3289300"/>
            <a:ext cx="1841500" cy="647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6C7360E-70CC-4209-B186-CA93279A0737}"/>
              </a:ext>
            </a:extLst>
          </p:cNvPr>
          <p:cNvSpPr txBox="1">
            <a:spLocks/>
          </p:cNvSpPr>
          <p:nvPr/>
        </p:nvSpPr>
        <p:spPr>
          <a:xfrm>
            <a:off x="288521" y="-534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Schema di gioco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68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78948" y="3429000"/>
            <a:ext cx="2386104" cy="840399"/>
            <a:chOff x="979514" y="1427390"/>
            <a:chExt cx="2386104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0" name="Immagine 19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4C8FF166-CD7F-D24D-AAA5-E436F3534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288521" y="1407308"/>
            <a:ext cx="2643778" cy="193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87585DF7-A425-9E4E-8FE7-0C542C4E08C9}"/>
              </a:ext>
            </a:extLst>
          </p:cNvPr>
          <p:cNvSpPr/>
          <p:nvPr/>
        </p:nvSpPr>
        <p:spPr>
          <a:xfrm>
            <a:off x="1317063" y="1605189"/>
            <a:ext cx="576283" cy="406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529988-DFB2-F444-9198-6D64B03A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03" y="1407308"/>
            <a:ext cx="2592149" cy="1934527"/>
          </a:xfrm>
          <a:prstGeom prst="rect">
            <a:avLst/>
          </a:prstGeom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5FD17E4-0615-064F-8E56-7AC19F8E6EE9}"/>
              </a:ext>
            </a:extLst>
          </p:cNvPr>
          <p:cNvGrpSpPr/>
          <p:nvPr/>
        </p:nvGrpSpPr>
        <p:grpSpPr>
          <a:xfrm>
            <a:off x="5921259" y="4369210"/>
            <a:ext cx="2865631" cy="1302409"/>
            <a:chOff x="5138553" y="3002772"/>
            <a:chExt cx="3922403" cy="18468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D630562-05A9-E84F-9FCA-8DD1DE962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553" y="3002772"/>
              <a:ext cx="1846831" cy="184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49A74F7-4727-AB4D-9F0D-88AFF2349C5D}"/>
                </a:ext>
              </a:extLst>
            </p:cNvPr>
            <p:cNvGrpSpPr/>
            <p:nvPr/>
          </p:nvGrpSpPr>
          <p:grpSpPr>
            <a:xfrm>
              <a:off x="7214124" y="3002772"/>
              <a:ext cx="1846832" cy="1846831"/>
              <a:chOff x="6842359" y="2669276"/>
              <a:chExt cx="2096729" cy="2096729"/>
            </a:xfrm>
          </p:grpSpPr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2D7ECFB3-88FC-6A4E-BD4C-19989A966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2359" y="2669276"/>
                <a:ext cx="2096729" cy="2096729"/>
              </a:xfrm>
              <a:prstGeom prst="rect">
                <a:avLst/>
              </a:prstGeom>
            </p:spPr>
          </p:pic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4A03B34-F57F-DB47-AF8E-D2057F031683}"/>
                  </a:ext>
                </a:extLst>
              </p:cNvPr>
              <p:cNvSpPr/>
              <p:nvPr/>
            </p:nvSpPr>
            <p:spPr>
              <a:xfrm>
                <a:off x="7180315" y="2739191"/>
                <a:ext cx="990528" cy="5152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AL - GA</a:t>
                </a:r>
              </a:p>
            </p:txBody>
          </p:sp>
        </p:grp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92424F16-B77B-6940-A691-0197EE3DC3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34" t="45581" r="44908" b="29903"/>
          <a:stretch/>
        </p:blipFill>
        <p:spPr>
          <a:xfrm>
            <a:off x="288521" y="4069413"/>
            <a:ext cx="1440000" cy="197441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D8C902-F46F-804B-9903-E013AA073FA3}"/>
              </a:ext>
            </a:extLst>
          </p:cNvPr>
          <p:cNvSpPr txBox="1"/>
          <p:nvPr/>
        </p:nvSpPr>
        <p:spPr>
          <a:xfrm>
            <a:off x="396671" y="3377666"/>
            <a:ext cx="2417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Associazione carta a sillaba corretta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EF3F837-50E7-1245-B876-6C920258C3B2}"/>
              </a:ext>
            </a:extLst>
          </p:cNvPr>
          <p:cNvSpPr txBox="1"/>
          <p:nvPr/>
        </p:nvSpPr>
        <p:spPr>
          <a:xfrm>
            <a:off x="6298414" y="3377666"/>
            <a:ext cx="2418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Tecnica del Drag &amp; </a:t>
            </a:r>
            <a:r>
              <a:rPr lang="it-IT" sz="1200" i="1" dirty="0" err="1"/>
              <a:t>Drop</a:t>
            </a:r>
            <a:r>
              <a:rPr lang="it-IT" sz="1200" i="1" dirty="0"/>
              <a:t> per giocare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6B4877-2C13-C945-9904-170C0B5F8FCA}"/>
              </a:ext>
            </a:extLst>
          </p:cNvPr>
          <p:cNvSpPr txBox="1"/>
          <p:nvPr/>
        </p:nvSpPr>
        <p:spPr>
          <a:xfrm>
            <a:off x="6015920" y="576683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11796E0-308B-E34C-8AE4-9CAA49139743}"/>
              </a:ext>
            </a:extLst>
          </p:cNvPr>
          <p:cNvSpPr txBox="1"/>
          <p:nvPr/>
        </p:nvSpPr>
        <p:spPr>
          <a:xfrm>
            <a:off x="1728521" y="5766830"/>
            <a:ext cx="228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Carta con lettere e parole sbiadite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34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CB02C7F-F2D3-A941-8D25-17096DF82B05}"/>
              </a:ext>
            </a:extLst>
          </p:cNvPr>
          <p:cNvGrpSpPr/>
          <p:nvPr/>
        </p:nvGrpSpPr>
        <p:grpSpPr>
          <a:xfrm>
            <a:off x="3335003" y="3429000"/>
            <a:ext cx="2480166" cy="840399"/>
            <a:chOff x="935569" y="1427390"/>
            <a:chExt cx="2480166" cy="84039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0B8E5AF-EAA5-3C40-B385-096BA6ED0B92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E06389F-C110-C74A-8C8A-E10B653D9CCB}"/>
                </a:ext>
              </a:extLst>
            </p:cNvPr>
            <p:cNvSpPr txBox="1"/>
            <p:nvPr/>
          </p:nvSpPr>
          <p:spPr>
            <a:xfrm>
              <a:off x="935569" y="184693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USO PAROLE SUGGERITE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7945AF5-BF5F-8041-A6C4-7571343F0403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93F73AF-2825-6A4F-820E-33E79BF6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0" y="1480764"/>
            <a:ext cx="3595990" cy="16861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6B1A661-09F1-0A41-9FF4-1EE121CB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17" y="3885744"/>
            <a:ext cx="1522311" cy="1522311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84B27E42-711E-9844-AE3F-8D4AE565FB65}"/>
              </a:ext>
            </a:extLst>
          </p:cNvPr>
          <p:cNvGrpSpPr/>
          <p:nvPr/>
        </p:nvGrpSpPr>
        <p:grpSpPr>
          <a:xfrm>
            <a:off x="286499" y="4217932"/>
            <a:ext cx="2923422" cy="1823759"/>
            <a:chOff x="5587545" y="3094635"/>
            <a:chExt cx="3172423" cy="1921871"/>
          </a:xfrm>
        </p:grpSpPr>
        <p:pic>
          <p:nvPicPr>
            <p:cNvPr id="35" name="Immagine 3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38A544B-D6BF-1648-8154-1D9F2240E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FA0C3A8-7B19-0C45-8546-BA3B6E3F59F5}"/>
                </a:ext>
              </a:extLst>
            </p:cNvPr>
            <p:cNvSpPr txBox="1"/>
            <p:nvPr/>
          </p:nvSpPr>
          <p:spPr>
            <a:xfrm>
              <a:off x="5587545" y="4724605"/>
              <a:ext cx="3172423" cy="29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pic>
        <p:nvPicPr>
          <p:cNvPr id="38" name="Immagine 3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4A138E8-5254-474E-9344-DF739947E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2" t="13250" r="20104" b="7032"/>
          <a:stretch/>
        </p:blipFill>
        <p:spPr>
          <a:xfrm>
            <a:off x="286499" y="1432175"/>
            <a:ext cx="2696260" cy="204769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1470F51-6779-A245-84EC-02CF3E3D579C}"/>
              </a:ext>
            </a:extLst>
          </p:cNvPr>
          <p:cNvCxnSpPr>
            <a:cxnSpLocks/>
          </p:cNvCxnSpPr>
          <p:nvPr/>
        </p:nvCxnSpPr>
        <p:spPr>
          <a:xfrm>
            <a:off x="3160046" y="2399677"/>
            <a:ext cx="1415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BA0766-8F30-4F43-A2D0-AB5E7F4EABD3}"/>
              </a:ext>
            </a:extLst>
          </p:cNvPr>
          <p:cNvCxnSpPr>
            <a:cxnSpLocks/>
          </p:cNvCxnSpPr>
          <p:nvPr/>
        </p:nvCxnSpPr>
        <p:spPr>
          <a:xfrm flipH="1">
            <a:off x="7975741" y="3210416"/>
            <a:ext cx="1" cy="6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92D4531-A349-DB45-B970-1A9B00F497EE}"/>
              </a:ext>
            </a:extLst>
          </p:cNvPr>
          <p:cNvCxnSpPr>
            <a:cxnSpLocks/>
          </p:cNvCxnSpPr>
          <p:nvPr/>
        </p:nvCxnSpPr>
        <p:spPr>
          <a:xfrm flipH="1">
            <a:off x="5754148" y="4899476"/>
            <a:ext cx="1044685" cy="39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8C645B4-78A0-3442-9BE4-AFB63A781A7B}"/>
              </a:ext>
            </a:extLst>
          </p:cNvPr>
          <p:cNvCxnSpPr>
            <a:cxnSpLocks/>
          </p:cNvCxnSpPr>
          <p:nvPr/>
        </p:nvCxnSpPr>
        <p:spPr>
          <a:xfrm flipH="1" flipV="1">
            <a:off x="3160046" y="4950108"/>
            <a:ext cx="1080171" cy="347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B1994B6-1CBE-F044-BC89-3C8545191409}"/>
              </a:ext>
            </a:extLst>
          </p:cNvPr>
          <p:cNvSpPr txBox="1"/>
          <p:nvPr/>
        </p:nvSpPr>
        <p:spPr>
          <a:xfrm>
            <a:off x="5451290" y="5387454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Script in </a:t>
            </a:r>
            <a:r>
              <a:rPr lang="it-IT" sz="1200" i="1" dirty="0" err="1"/>
              <a:t>c#</a:t>
            </a:r>
            <a:endParaRPr lang="it-IT" sz="1200" i="1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7C5D3F-4ABF-A648-B097-F857556DA980}"/>
              </a:ext>
            </a:extLst>
          </p:cNvPr>
          <p:cNvGrpSpPr/>
          <p:nvPr/>
        </p:nvGrpSpPr>
        <p:grpSpPr>
          <a:xfrm>
            <a:off x="4233429" y="4495610"/>
            <a:ext cx="1627307" cy="1502469"/>
            <a:chOff x="4233429" y="4495610"/>
            <a:chExt cx="1627307" cy="1502469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AFE51BD-A475-4D44-8474-95092111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702" y="4495610"/>
              <a:ext cx="1120762" cy="1120762"/>
            </a:xfrm>
            <a:prstGeom prst="rect">
              <a:avLst/>
            </a:prstGeom>
          </p:spPr>
        </p:pic>
        <p:pic>
          <p:nvPicPr>
            <p:cNvPr id="48" name="Immagine 47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5084527D-181F-284B-B550-096C7AFA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233429" y="5700293"/>
              <a:ext cx="1627307" cy="29778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591AEC-546C-3C48-A538-1539DB103F61}"/>
              </a:ext>
            </a:extLst>
          </p:cNvPr>
          <p:cNvSpPr txBox="1"/>
          <p:nvPr/>
        </p:nvSpPr>
        <p:spPr>
          <a:xfrm>
            <a:off x="7306129" y="5412565"/>
            <a:ext cx="104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File .CSV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DCE6D6-3A9A-4746-BD6E-C6C98ECCEE1F}"/>
              </a:ext>
            </a:extLst>
          </p:cNvPr>
          <p:cNvSpPr txBox="1"/>
          <p:nvPr/>
        </p:nvSpPr>
        <p:spPr>
          <a:xfrm>
            <a:off x="5875663" y="3249033"/>
            <a:ext cx="198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</a:t>
            </a:r>
            <a:r>
              <a:rPr lang="it-IT" sz="1200" i="1" dirty="0" err="1"/>
              <a:t>excel</a:t>
            </a:r>
            <a:r>
              <a:rPr lang="it-IT" sz="1200" i="1" dirty="0"/>
              <a:t> contenente parole e divisioni in sillabe 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331467E-B424-4F43-8115-45805856866C}"/>
              </a:ext>
            </a:extLst>
          </p:cNvPr>
          <p:cNvSpPr txBox="1"/>
          <p:nvPr/>
        </p:nvSpPr>
        <p:spPr>
          <a:xfrm>
            <a:off x="442384" y="3525917"/>
            <a:ext cx="2384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Schermata di </a:t>
            </a:r>
            <a:r>
              <a:rPr lang="it-IT" sz="1200" i="1" dirty="0" err="1"/>
              <a:t>setting</a:t>
            </a:r>
            <a:r>
              <a:rPr lang="it-IT" sz="1200" i="1" dirty="0"/>
              <a:t> per la maestra</a:t>
            </a:r>
          </a:p>
        </p:txBody>
      </p:sp>
    </p:spTree>
    <p:extLst>
      <p:ext uri="{BB962C8B-B14F-4D97-AF65-F5344CB8AC3E}">
        <p14:creationId xmlns:p14="http://schemas.microsoft.com/office/powerpoint/2010/main" val="304992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  <a:br>
              <a:rPr lang="it-IT" dirty="0"/>
            </a:br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070452" y="146754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682433" y="1589781"/>
              <a:ext cx="2384499" cy="1015005"/>
              <a:chOff x="981119" y="1596128"/>
              <a:chExt cx="2384499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1097622" y="1964802"/>
                <a:ext cx="21561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ALLENARSI CON PIU’ </a:t>
                </a:r>
              </a:p>
              <a:p>
                <a:pPr algn="ctr"/>
                <a:r>
                  <a:rPr lang="it-IT" dirty="0"/>
                  <a:t>PAROLE DIFFERENTI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127032"/>
            <a:chOff x="76744" y="2879217"/>
            <a:chExt cx="3679865" cy="3127032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71770" y="5729250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90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3200789" y="1550874"/>
            <a:ext cx="3041153" cy="1143587"/>
            <a:chOff x="356411" y="1510580"/>
            <a:chExt cx="3041153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56411" y="1589781"/>
              <a:ext cx="3041153" cy="1015005"/>
              <a:chOff x="655097" y="1596128"/>
              <a:chExt cx="304115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55097" y="1964802"/>
                <a:ext cx="30411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DEI MIGLIORAMENTI</a:t>
                </a:r>
              </a:p>
              <a:p>
                <a:pPr algn="ctr"/>
                <a:r>
                  <a:rPr lang="it-IT" dirty="0"/>
                  <a:t>DELL’ALUNNO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8" y="2791598"/>
            <a:ext cx="2770026" cy="2080722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6454588" y="2791598"/>
            <a:ext cx="2312012" cy="19001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120742" y="4900568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6657240" y="2216336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(Tablet)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27" name="Immagine 2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F0486AD1-600F-3745-93F5-9C51FF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147" r="20360" b="6966"/>
          <a:stretch/>
        </p:blipFill>
        <p:spPr>
          <a:xfrm>
            <a:off x="3340581" y="3831959"/>
            <a:ext cx="2761570" cy="208072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F7B112E-F967-EB4A-8928-C0A427512EAE}"/>
              </a:ext>
            </a:extLst>
          </p:cNvPr>
          <p:cNvSpPr txBox="1"/>
          <p:nvPr/>
        </p:nvSpPr>
        <p:spPr>
          <a:xfrm>
            <a:off x="6218901" y="5635682"/>
            <a:ext cx="2493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salvataggio dati partita</a:t>
            </a:r>
            <a:endParaRPr lang="it-IT" dirty="0"/>
          </a:p>
        </p:txBody>
      </p:sp>
      <p:sp>
        <p:nvSpPr>
          <p:cNvPr id="16" name="Freccia curva 15">
            <a:extLst>
              <a:ext uri="{FF2B5EF4-FFF2-40B4-BE49-F238E27FC236}">
                <a16:creationId xmlns:a16="http://schemas.microsoft.com/office/drawing/2014/main" id="{168D9B74-1C46-D846-9CF5-F4E3B9C2ED93}"/>
              </a:ext>
            </a:extLst>
          </p:cNvPr>
          <p:cNvSpPr/>
          <p:nvPr/>
        </p:nvSpPr>
        <p:spPr>
          <a:xfrm rot="5400000" flipH="1">
            <a:off x="6748378" y="4206070"/>
            <a:ext cx="561246" cy="1449185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6" name="Freccia curva 35">
            <a:extLst>
              <a:ext uri="{FF2B5EF4-FFF2-40B4-BE49-F238E27FC236}">
                <a16:creationId xmlns:a16="http://schemas.microsoft.com/office/drawing/2014/main" id="{9767508B-50A8-3644-9D39-840995BF2A2C}"/>
              </a:ext>
            </a:extLst>
          </p:cNvPr>
          <p:cNvSpPr/>
          <p:nvPr/>
        </p:nvSpPr>
        <p:spPr>
          <a:xfrm rot="10800000" flipH="1">
            <a:off x="1528340" y="5215682"/>
            <a:ext cx="1598470" cy="55849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397461" y="124965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23550" y="2834919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37081" y="49812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190875"/>
            <a:ext cx="3234914" cy="237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432182" y="263828"/>
            <a:ext cx="840400" cy="4142409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2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B0BAB8F-0EE5-4336-B1E9-C97FC591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414507" y="3345623"/>
            <a:ext cx="3236400" cy="241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414507" y="1233539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6388665" y="5799439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8" name="Immagine 17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0916C64-DFDD-490B-9742-B660C6EE5F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414507" y="1600147"/>
            <a:ext cx="1948316" cy="14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536539" y="544930"/>
            <a:ext cx="723139" cy="4243386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1E37AA4-CCF3-4866-8D19-0F7D1127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2981390" y="1403546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1800224" y="1772879"/>
            <a:ext cx="5271373" cy="385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3887476" y="2167270"/>
            <a:ext cx="1096868" cy="797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5CE4540-BF47-4A0F-9B2E-76C44031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9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4004011" cy="1267021"/>
            <a:chOff x="117234" y="2579601"/>
            <a:chExt cx="4004011" cy="126702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DE44F5-3B45-4C54-8EE8-2F6C871E56C7}"/>
              </a:ext>
            </a:extLst>
          </p:cNvPr>
          <p:cNvSpPr/>
          <p:nvPr/>
        </p:nvSpPr>
        <p:spPr>
          <a:xfrm>
            <a:off x="4267200" y="2000251"/>
            <a:ext cx="4602363" cy="33432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16A0743-6E19-49C1-A820-202F713E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5FD3E13-1583-4901-9516-32A87011AEC8}"/>
              </a:ext>
            </a:extLst>
          </p:cNvPr>
          <p:cNvSpPr/>
          <p:nvPr/>
        </p:nvSpPr>
        <p:spPr>
          <a:xfrm>
            <a:off x="5572125" y="4571805"/>
            <a:ext cx="2171700" cy="581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9E6CC278-5554-4FE4-ADF9-6FB78AAE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E09F540C-8967-4F48-8E2D-25C6F2FDBE35}"/>
              </a:ext>
            </a:extLst>
          </p:cNvPr>
          <p:cNvGrpSpPr/>
          <p:nvPr/>
        </p:nvGrpSpPr>
        <p:grpSpPr>
          <a:xfrm>
            <a:off x="104997" y="2838254"/>
            <a:ext cx="4004011" cy="1605440"/>
            <a:chOff x="117234" y="2579601"/>
            <a:chExt cx="4004011" cy="160544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9B8A30-75B5-460F-BA41-C2CE5648E670}"/>
                </a:ext>
              </a:extLst>
            </p:cNvPr>
            <p:cNvSpPr/>
            <p:nvPr/>
          </p:nvSpPr>
          <p:spPr>
            <a:xfrm>
              <a:off x="117234" y="2579601"/>
              <a:ext cx="4004011" cy="1267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3773B59-BA52-42E5-9FE2-115405854D7C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</a:t>
              </a:r>
              <a:r>
                <a:rPr lang="it-IT" b="1" dirty="0"/>
                <a:t>#2: </a:t>
              </a:r>
              <a:r>
                <a:rPr lang="it-IT" dirty="0"/>
                <a:t>Aderenza alla realtà</a:t>
              </a:r>
            </a:p>
            <a:p>
              <a:endParaRPr lang="it-IT" dirty="0"/>
            </a:p>
            <a:p>
              <a:r>
                <a:rPr lang="it-IT" dirty="0"/>
                <a:t>       </a:t>
              </a:r>
              <a:r>
                <a:rPr lang="it-IT" b="1" dirty="0"/>
                <a:t> #1: </a:t>
              </a:r>
              <a:r>
                <a:rPr lang="it-IT" dirty="0"/>
                <a:t>Visibilità dello stato del sistema </a:t>
              </a:r>
            </a:p>
            <a:p>
              <a:r>
                <a:rPr lang="it-IT" b="1" dirty="0"/>
                <a:t>        </a:t>
              </a:r>
              <a:endParaRPr lang="it-IT" dirty="0"/>
            </a:p>
            <a:p>
              <a:r>
                <a:rPr lang="it-IT" dirty="0"/>
                <a:t>                                         </a:t>
              </a:r>
            </a:p>
          </p:txBody>
        </p:sp>
        <p:pic>
          <p:nvPicPr>
            <p:cNvPr id="32" name="Elemento grafico 31" descr="Libro chiuso con riempimento a tinta unita">
              <a:extLst>
                <a:ext uri="{FF2B5EF4-FFF2-40B4-BE49-F238E27FC236}">
                  <a16:creationId xmlns:a16="http://schemas.microsoft.com/office/drawing/2014/main" id="{5643184C-E47A-4DDF-80DF-6F2BC0A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2735319"/>
              <a:ext cx="360000" cy="360000"/>
            </a:xfrm>
            <a:prstGeom prst="rect">
              <a:avLst/>
            </a:prstGeom>
          </p:spPr>
        </p:pic>
      </p:grpSp>
      <p:pic>
        <p:nvPicPr>
          <p:cNvPr id="8" name="Elemento grafico 7" descr="Faccina sorridente con riempimento a tinta unita">
            <a:extLst>
              <a:ext uri="{FF2B5EF4-FFF2-40B4-BE49-F238E27FC236}">
                <a16:creationId xmlns:a16="http://schemas.microsoft.com/office/drawing/2014/main" id="{F6739D64-8FB5-445B-86F3-98B3E6C9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117" y="350402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E4079-526A-4271-837A-794609C6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1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EBC981D-C33A-4135-95EE-C0018F14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A22AA6-EAE6-4EE2-8D88-A8AC37B2221F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624806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Da Specifiche Funzionali a Specifiche Tecniche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4B36576-F4DC-41DB-98AF-4A34D499E11D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E7D3D1E-2FDA-4855-AC4F-49CB4E61B05B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8" name="Connettore diritto 7">
                <a:extLst>
                  <a:ext uri="{FF2B5EF4-FFF2-40B4-BE49-F238E27FC236}">
                    <a16:creationId xmlns:a16="http://schemas.microsoft.com/office/drawing/2014/main" id="{07632A7D-04C8-4FB5-BFEC-0BD34A6DD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09EA1B7-5BB1-4673-91FF-872C90840279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DFC5A96-E910-4189-98AB-4F39D8760E98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8947B75E-77D0-411C-AF5A-1F9D8B2EF45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247304F-B01F-42AD-8813-48EBF0DB9B59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AF77F59-0D1F-4A7C-B3E6-7F8B119175CA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2" name="Immagine 3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696A35D5-A115-404F-9AE6-4F7B5C90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ABEB462-5B58-4D2E-9010-DC6C530EDB75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</p:spTree>
    <p:extLst>
      <p:ext uri="{BB962C8B-B14F-4D97-AF65-F5344CB8AC3E}">
        <p14:creationId xmlns:p14="http://schemas.microsoft.com/office/powerpoint/2010/main" val="220101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E6BCD-01CE-4241-97EA-9F973FA8E2A6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79A346-765A-45A5-AAF5-565B14B4DB75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0EF7B65F-A0B9-49B1-8342-8771AC940294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8EAB8146-9E9E-4CCD-B5E9-A500C4DC2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EC361F00-E278-4A92-AB32-D2628D810DA1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07F1241-DB94-424E-9E07-D3851496D304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11AD9CB8-1B04-4718-BC8A-41F742D918B1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2 56">
                <a:extLst>
                  <a:ext uri="{FF2B5EF4-FFF2-40B4-BE49-F238E27FC236}">
                    <a16:creationId xmlns:a16="http://schemas.microsoft.com/office/drawing/2014/main" id="{99B701C1-51FE-42A6-AB8C-40E3B634B091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29FCC89D-E322-4437-B593-4B0EFEAFA7B1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52" name="Immagine 51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17A716E4-0124-4C17-BCD5-350BC7E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3702FAF-CC48-42D2-BF36-F03FD90785C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57756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7EEF-802F-40BA-808E-BFE82271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Specifiche Funzionali (manca disegnino di Simo)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CB56682-D683-4583-A1B4-BAA52F74E4C4}"/>
              </a:ext>
            </a:extLst>
          </p:cNvPr>
          <p:cNvSpPr txBox="1"/>
          <p:nvPr/>
        </p:nvSpPr>
        <p:spPr>
          <a:xfrm>
            <a:off x="288521" y="2116779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 </a:t>
            </a:r>
            <a:r>
              <a:rPr lang="it-IT" u="sng" dirty="0"/>
              <a:t>Allenare le abilità matematiche</a:t>
            </a:r>
            <a:endParaRPr lang="it-IT" b="1" u="sng" dirty="0">
              <a:solidFill>
                <a:srgbClr val="FF0000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DFAF0E0-12F2-4836-AB12-92E8DDF5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81" y="1812044"/>
            <a:ext cx="1072800" cy="1072800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18791996-09C5-4ADB-8EC3-34F452775FF1}"/>
              </a:ext>
            </a:extLst>
          </p:cNvPr>
          <p:cNvGrpSpPr/>
          <p:nvPr/>
        </p:nvGrpSpPr>
        <p:grpSpPr>
          <a:xfrm>
            <a:off x="288521" y="4956373"/>
            <a:ext cx="3782582" cy="1133323"/>
            <a:chOff x="288522" y="5175483"/>
            <a:chExt cx="3782582" cy="1133323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9B68F-519B-4BE8-B4B3-EED1F2B01061}"/>
                </a:ext>
              </a:extLst>
            </p:cNvPr>
            <p:cNvSpPr txBox="1"/>
            <p:nvPr/>
          </p:nvSpPr>
          <p:spPr>
            <a:xfrm>
              <a:off x="288522" y="5175483"/>
              <a:ext cx="263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3) </a:t>
              </a:r>
              <a:r>
                <a:rPr lang="it-IT" u="sng" dirty="0"/>
                <a:t>Deve essere divertente</a:t>
              </a:r>
            </a:p>
          </p:txBody>
        </p: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B92DF448-970F-4ABC-A22B-679BDBD614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258" y="5544815"/>
              <a:ext cx="0" cy="2086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FDB3C12-DB5F-4EFE-AC49-72C5E91FFD3E}"/>
                </a:ext>
              </a:extLst>
            </p:cNvPr>
            <p:cNvCxnSpPr/>
            <p:nvPr/>
          </p:nvCxnSpPr>
          <p:spPr>
            <a:xfrm>
              <a:off x="674207" y="5753449"/>
              <a:ext cx="2762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C7CD1092-5067-4E08-9DE8-76D53FCC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304" y="5236006"/>
              <a:ext cx="1072800" cy="1072800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230F485-96E6-4F0C-B222-87AC63EDB572}"/>
              </a:ext>
            </a:extLst>
          </p:cNvPr>
          <p:cNvSpPr txBox="1"/>
          <p:nvPr/>
        </p:nvSpPr>
        <p:spPr>
          <a:xfrm>
            <a:off x="6036483" y="1313185"/>
            <a:ext cx="2555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TECNICHE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8FF3123-8D07-442E-BE15-E8DDC72A0973}"/>
              </a:ext>
            </a:extLst>
          </p:cNvPr>
          <p:cNvGrpSpPr/>
          <p:nvPr/>
        </p:nvGrpSpPr>
        <p:grpSpPr>
          <a:xfrm>
            <a:off x="6100560" y="3012735"/>
            <a:ext cx="2769004" cy="771525"/>
            <a:chOff x="288521" y="4759325"/>
            <a:chExt cx="2769004" cy="771525"/>
          </a:xfrm>
        </p:grpSpPr>
        <p:pic>
          <p:nvPicPr>
            <p:cNvPr id="23" name="Elemento grafico 22" descr="Avviso con riempimento a tinta unita">
              <a:extLst>
                <a:ext uri="{FF2B5EF4-FFF2-40B4-BE49-F238E27FC236}">
                  <a16:creationId xmlns:a16="http://schemas.microsoft.com/office/drawing/2014/main" id="{D1D6F283-A632-437E-8D7C-8D9CA4BB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66321A-1EED-4771-BCC7-E7A00B7BC398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4BEFBB-5BC5-4B45-BDC9-AAF50750E8B0}"/>
              </a:ext>
            </a:extLst>
          </p:cNvPr>
          <p:cNvCxnSpPr>
            <a:cxnSpLocks/>
          </p:cNvCxnSpPr>
          <p:nvPr/>
        </p:nvCxnSpPr>
        <p:spPr>
          <a:xfrm>
            <a:off x="5326380" y="1248355"/>
            <a:ext cx="0" cy="4898003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40B558B-C104-44F2-B0B7-AAE4C99151ED}"/>
              </a:ext>
            </a:extLst>
          </p:cNvPr>
          <p:cNvSpPr txBox="1"/>
          <p:nvPr/>
        </p:nvSpPr>
        <p:spPr>
          <a:xfrm>
            <a:off x="529279" y="1312561"/>
            <a:ext cx="30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SPECIFICHE FUNZIONALI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4CCC933-6502-498C-9E71-2D54CDD12A3F}"/>
              </a:ext>
            </a:extLst>
          </p:cNvPr>
          <p:cNvGrpSpPr/>
          <p:nvPr/>
        </p:nvGrpSpPr>
        <p:grpSpPr>
          <a:xfrm>
            <a:off x="288521" y="3365527"/>
            <a:ext cx="4400554" cy="1215260"/>
            <a:chOff x="288521" y="3539302"/>
            <a:chExt cx="4400554" cy="1215260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26CA8A13-9633-437D-833E-02F48F7BBBF8}"/>
                </a:ext>
              </a:extLst>
            </p:cNvPr>
            <p:cNvGrpSpPr/>
            <p:nvPr/>
          </p:nvGrpSpPr>
          <p:grpSpPr>
            <a:xfrm>
              <a:off x="674207" y="3908634"/>
              <a:ext cx="2324096" cy="845928"/>
              <a:chOff x="2733674" y="2390181"/>
              <a:chExt cx="2324096" cy="845928"/>
            </a:xfrm>
          </p:grpSpPr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D16A6999-6A9B-4EAC-A921-E1743654C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675" y="2390181"/>
                <a:ext cx="0" cy="6578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489FF7AB-DC7C-492A-84C6-5789D295CBE0}"/>
                  </a:ext>
                </a:extLst>
              </p:cNvPr>
              <p:cNvCxnSpPr/>
              <p:nvPr/>
            </p:nvCxnSpPr>
            <p:spPr>
              <a:xfrm>
                <a:off x="2733675" y="26765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2259D70-41B2-4A28-9700-169EE432E947}"/>
                  </a:ext>
                </a:extLst>
              </p:cNvPr>
              <p:cNvSpPr txBox="1"/>
              <p:nvPr/>
            </p:nvSpPr>
            <p:spPr>
              <a:xfrm>
                <a:off x="3009899" y="2497445"/>
                <a:ext cx="20478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it-IT" sz="1400" dirty="0"/>
                  <a:t>Tipologia di operazioni</a:t>
                </a:r>
              </a:p>
              <a:p>
                <a:pPr defTabSz="360000"/>
                <a:r>
                  <a:rPr lang="it-IT" sz="1400" dirty="0"/>
                  <a:t>Velocità di gioco</a:t>
                </a:r>
              </a:p>
              <a:p>
                <a:pPr defTabSz="360000"/>
                <a:r>
                  <a:rPr lang="it-IT" sz="1400" dirty="0"/>
                  <a:t>Tipologia di allenamento</a:t>
                </a:r>
              </a:p>
            </p:txBody>
          </p: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6A9CD585-17A4-4B4F-BF33-80833CA85437}"/>
                  </a:ext>
                </a:extLst>
              </p:cNvPr>
              <p:cNvCxnSpPr/>
              <p:nvPr/>
            </p:nvCxnSpPr>
            <p:spPr>
              <a:xfrm>
                <a:off x="2733674" y="2867083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1669974B-FF28-4C6F-AE0C-B9369F6AA8B3}"/>
                  </a:ext>
                </a:extLst>
              </p:cNvPr>
              <p:cNvCxnSpPr/>
              <p:nvPr/>
            </p:nvCxnSpPr>
            <p:spPr>
              <a:xfrm>
                <a:off x="2733674" y="3048058"/>
                <a:ext cx="2762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00148F9-5276-49BA-977B-7BF914649CCE}"/>
                </a:ext>
              </a:extLst>
            </p:cNvPr>
            <p:cNvSpPr txBox="1"/>
            <p:nvPr/>
          </p:nvSpPr>
          <p:spPr>
            <a:xfrm>
              <a:off x="288521" y="3539302"/>
              <a:ext cx="440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2) </a:t>
              </a:r>
              <a:r>
                <a:rPr lang="it-IT" u="sng" dirty="0"/>
                <a:t>Settaggio delle difficoltà</a:t>
              </a:r>
              <a:endParaRPr lang="it-IT" b="1" u="sng" dirty="0"/>
            </a:p>
          </p:txBody>
        </p:sp>
        <p:pic>
          <p:nvPicPr>
            <p:cNvPr id="31" name="Immagine 30" descr="Immagine che contiene testo, kit da pronto soccorso&#10;&#10;Descrizione generata automaticamente">
              <a:extLst>
                <a:ext uri="{FF2B5EF4-FFF2-40B4-BE49-F238E27FC236}">
                  <a16:creationId xmlns:a16="http://schemas.microsoft.com/office/drawing/2014/main" id="{F7C03CD2-3A40-4679-8C8A-F398407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3081" y="3610685"/>
              <a:ext cx="1072800" cy="1072800"/>
            </a:xfrm>
            <a:prstGeom prst="rect">
              <a:avLst/>
            </a:prstGeom>
          </p:spPr>
        </p:pic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7C267B-A0FB-433F-8698-414035BB6163}"/>
              </a:ext>
            </a:extLst>
          </p:cNvPr>
          <p:cNvSpPr txBox="1"/>
          <p:nvPr/>
        </p:nvSpPr>
        <p:spPr>
          <a:xfrm>
            <a:off x="950431" y="5362009"/>
            <a:ext cx="141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Action Game</a:t>
            </a:r>
          </a:p>
        </p:txBody>
      </p:sp>
    </p:spTree>
    <p:extLst>
      <p:ext uri="{BB962C8B-B14F-4D97-AF65-F5344CB8AC3E}">
        <p14:creationId xmlns:p14="http://schemas.microsoft.com/office/powerpoint/2010/main" val="68569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109000" y="1327150"/>
            <a:ext cx="4667249" cy="2932338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5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A1713A63-D6AE-4F14-B96D-4433891B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09" y="144042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14444" r="20104" b="7037"/>
          <a:stretch/>
        </p:blipFill>
        <p:spPr>
          <a:xfrm>
            <a:off x="4836618" y="2994025"/>
            <a:ext cx="4198382" cy="309585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288521" y="4759325"/>
            <a:ext cx="2769004" cy="771525"/>
            <a:chOff x="288521" y="4759325"/>
            <a:chExt cx="2769004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81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Lavori in corso…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CD75BE-0C5E-4E46-B2B9-5690A526E87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660;p19" descr="Aula con riempimento a tinta unita">
            <a:extLst>
              <a:ext uri="{FF2B5EF4-FFF2-40B4-BE49-F238E27FC236}">
                <a16:creationId xmlns:a16="http://schemas.microsoft.com/office/drawing/2014/main" id="{F1C301F2-F21F-4F11-8D4D-27E9A38B1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62;p19" descr="ddfdffd&#10;">
            <a:extLst>
              <a:ext uri="{FF2B5EF4-FFF2-40B4-BE49-F238E27FC236}">
                <a16:creationId xmlns:a16="http://schemas.microsoft.com/office/drawing/2014/main" id="{90C74C26-B14F-491B-995F-6282AEA858AA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34;p24">
            <a:extLst>
              <a:ext uri="{FF2B5EF4-FFF2-40B4-BE49-F238E27FC236}">
                <a16:creationId xmlns:a16="http://schemas.microsoft.com/office/drawing/2014/main" id="{E1B1BEBA-56A6-4F2F-97BC-F11063370CC9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17;p18">
            <a:extLst>
              <a:ext uri="{FF2B5EF4-FFF2-40B4-BE49-F238E27FC236}">
                <a16:creationId xmlns:a16="http://schemas.microsoft.com/office/drawing/2014/main" id="{11B36A7B-C52B-4AFC-806C-70245257BDE0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Immagine 2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0AE447B8-9EE6-477B-A79C-4CD3FBE4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151BF0-A0E5-4A18-A83E-AC5992434F6B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Immagine 2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8B63777-899F-4095-B20D-13D08CF5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6" name="Google Shape;663;p19">
            <a:extLst>
              <a:ext uri="{FF2B5EF4-FFF2-40B4-BE49-F238E27FC236}">
                <a16:creationId xmlns:a16="http://schemas.microsoft.com/office/drawing/2014/main" id="{08434455-7E9F-46B8-9A55-D66F6EAA15E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733A56-1390-4545-928E-F9885C7C56AB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oogle Shape;660;p19" descr="Aula con riempimento a tinta unita">
            <a:extLst>
              <a:ext uri="{FF2B5EF4-FFF2-40B4-BE49-F238E27FC236}">
                <a16:creationId xmlns:a16="http://schemas.microsoft.com/office/drawing/2014/main" id="{70101853-193D-4D8F-9868-48111DF52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62;p19" descr="ddfdffd&#10;">
            <a:extLst>
              <a:ext uri="{FF2B5EF4-FFF2-40B4-BE49-F238E27FC236}">
                <a16:creationId xmlns:a16="http://schemas.microsoft.com/office/drawing/2014/main" id="{24188547-D4E9-4644-A24F-313F8F831E9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34;p24">
            <a:extLst>
              <a:ext uri="{FF2B5EF4-FFF2-40B4-BE49-F238E27FC236}">
                <a16:creationId xmlns:a16="http://schemas.microsoft.com/office/drawing/2014/main" id="{9486819B-C250-43F4-B850-8F70070F7A8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17;p18">
            <a:extLst>
              <a:ext uri="{FF2B5EF4-FFF2-40B4-BE49-F238E27FC236}">
                <a16:creationId xmlns:a16="http://schemas.microsoft.com/office/drawing/2014/main" id="{016CBB52-D318-4453-8393-E38B939AC78F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Immagine 4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F502305F-176B-48D2-998D-7F413350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948A7FE-FEA2-46E5-B5DC-749196F3AC86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Immagine 42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E9982642-3DA4-4374-9E6B-DD3B82F2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44" name="Google Shape;663;p19">
            <a:extLst>
              <a:ext uri="{FF2B5EF4-FFF2-40B4-BE49-F238E27FC236}">
                <a16:creationId xmlns:a16="http://schemas.microsoft.com/office/drawing/2014/main" id="{AF7C815F-8FFA-4E89-BE30-D2ECDAD1D2AE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Estrazione 70">
            <a:extLst>
              <a:ext uri="{FF2B5EF4-FFF2-40B4-BE49-F238E27FC236}">
                <a16:creationId xmlns:a16="http://schemas.microsoft.com/office/drawing/2014/main" id="{F611C600-35B0-4766-96FF-BDDB417F2056}"/>
              </a:ext>
            </a:extLst>
          </p:cNvPr>
          <p:cNvSpPr/>
          <p:nvPr/>
        </p:nvSpPr>
        <p:spPr>
          <a:xfrm rot="5400000">
            <a:off x="228059" y="397046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Google Shape;1067;p4">
            <a:extLst>
              <a:ext uri="{FF2B5EF4-FFF2-40B4-BE49-F238E27FC236}">
                <a16:creationId xmlns:a16="http://schemas.microsoft.com/office/drawing/2014/main" id="{7DB9A10A-FF85-4B63-9CAF-914CD7EBBC09}"/>
              </a:ext>
            </a:extLst>
          </p:cNvPr>
          <p:cNvSpPr txBox="1">
            <a:spLocks noGrp="1"/>
          </p:cNvSpPr>
          <p:nvPr/>
        </p:nvSpPr>
        <p:spPr>
          <a:xfrm>
            <a:off x="383874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73" name="Google Shape;1069;p4">
            <a:extLst>
              <a:ext uri="{FF2B5EF4-FFF2-40B4-BE49-F238E27FC236}">
                <a16:creationId xmlns:a16="http://schemas.microsoft.com/office/drawing/2014/main" id="{E491FF59-ED42-4412-A4D8-ECDED2B7F2C6}"/>
              </a:ext>
            </a:extLst>
          </p:cNvPr>
          <p:cNvSpPr txBox="1"/>
          <p:nvPr/>
        </p:nvSpPr>
        <p:spPr>
          <a:xfrm>
            <a:off x="412649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02D4ED7-4D1A-4E24-902B-4ADF379016F8}"/>
              </a:ext>
            </a:extLst>
          </p:cNvPr>
          <p:cNvSpPr txBox="1"/>
          <p:nvPr/>
        </p:nvSpPr>
        <p:spPr>
          <a:xfrm>
            <a:off x="1453755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5" name="Estrazione 74">
            <a:extLst>
              <a:ext uri="{FF2B5EF4-FFF2-40B4-BE49-F238E27FC236}">
                <a16:creationId xmlns:a16="http://schemas.microsoft.com/office/drawing/2014/main" id="{6214325A-A388-476E-B594-6E6F6D5835A8}"/>
              </a:ext>
            </a:extLst>
          </p:cNvPr>
          <p:cNvSpPr/>
          <p:nvPr/>
        </p:nvSpPr>
        <p:spPr>
          <a:xfrm rot="5400000">
            <a:off x="227255" y="3437231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6" name="Estrazione 75">
            <a:extLst>
              <a:ext uri="{FF2B5EF4-FFF2-40B4-BE49-F238E27FC236}">
                <a16:creationId xmlns:a16="http://schemas.microsoft.com/office/drawing/2014/main" id="{B8C08FA1-394D-4500-982A-82210486DB8C}"/>
              </a:ext>
            </a:extLst>
          </p:cNvPr>
          <p:cNvSpPr/>
          <p:nvPr/>
        </p:nvSpPr>
        <p:spPr>
          <a:xfrm rot="5400000">
            <a:off x="227255" y="3687654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E7B259CC-2571-44A0-AC5C-8F753EFD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130" y="3608585"/>
            <a:ext cx="1851500" cy="481626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BA749A6-04C9-4417-8C02-9DC321C980EB}"/>
              </a:ext>
            </a:extLst>
          </p:cNvPr>
          <p:cNvSpPr txBox="1"/>
          <p:nvPr/>
        </p:nvSpPr>
        <p:spPr>
          <a:xfrm>
            <a:off x="4105973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79" name="Google Shape;1067;p4">
            <a:extLst>
              <a:ext uri="{FF2B5EF4-FFF2-40B4-BE49-F238E27FC236}">
                <a16:creationId xmlns:a16="http://schemas.microsoft.com/office/drawing/2014/main" id="{0A036716-00C0-41F8-9317-18A1285D0B0C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80" name="Google Shape;1069;p4">
            <a:extLst>
              <a:ext uri="{FF2B5EF4-FFF2-40B4-BE49-F238E27FC236}">
                <a16:creationId xmlns:a16="http://schemas.microsoft.com/office/drawing/2014/main" id="{1BAABF34-B52D-4280-BE43-8F976131AD2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EFBE63-27D4-43DE-87E0-63CDEB85EF26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5C10F4D1-E96F-4028-9589-05895B91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8908A3D-8FD0-49A6-90DC-EA4BB6FF9A6B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84" name="Estrazione 83">
            <a:extLst>
              <a:ext uri="{FF2B5EF4-FFF2-40B4-BE49-F238E27FC236}">
                <a16:creationId xmlns:a16="http://schemas.microsoft.com/office/drawing/2014/main" id="{88DF4030-B419-44B4-85A8-1CA9BE048D3E}"/>
              </a:ext>
            </a:extLst>
          </p:cNvPr>
          <p:cNvSpPr/>
          <p:nvPr/>
        </p:nvSpPr>
        <p:spPr>
          <a:xfrm rot="5400000">
            <a:off x="227255" y="3437232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5" name="Estrazione 84">
            <a:extLst>
              <a:ext uri="{FF2B5EF4-FFF2-40B4-BE49-F238E27FC236}">
                <a16:creationId xmlns:a16="http://schemas.microsoft.com/office/drawing/2014/main" id="{E62E4353-FAA3-41B9-A0F8-F3F26C98FD0D}"/>
              </a:ext>
            </a:extLst>
          </p:cNvPr>
          <p:cNvSpPr/>
          <p:nvPr/>
        </p:nvSpPr>
        <p:spPr>
          <a:xfrm rot="5400000">
            <a:off x="227255" y="368765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" name="Estrazione 85">
            <a:extLst>
              <a:ext uri="{FF2B5EF4-FFF2-40B4-BE49-F238E27FC236}">
                <a16:creationId xmlns:a16="http://schemas.microsoft.com/office/drawing/2014/main" id="{85D82B91-8A33-4AF9-BAD2-169D6C225097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7" name="Estrazione 86">
            <a:extLst>
              <a:ext uri="{FF2B5EF4-FFF2-40B4-BE49-F238E27FC236}">
                <a16:creationId xmlns:a16="http://schemas.microsoft.com/office/drawing/2014/main" id="{62CC4A7D-6863-440D-93AD-C3870612FCCF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Estrazione 87">
            <a:extLst>
              <a:ext uri="{FF2B5EF4-FFF2-40B4-BE49-F238E27FC236}">
                <a16:creationId xmlns:a16="http://schemas.microsoft.com/office/drawing/2014/main" id="{25BF4996-A55C-44E1-A40F-793116E8067F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169836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00557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0" y="4662411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DAB0A910-9AAE-4731-8624-A0538DA66187}"/>
              </a:ext>
            </a:extLst>
          </p:cNvPr>
          <p:cNvSpPr txBox="1"/>
          <p:nvPr/>
        </p:nvSpPr>
        <p:spPr>
          <a:xfrm>
            <a:off x="170473" y="1398087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Google Shape;660;p19" descr="Aula con riempimento a tinta unita">
            <a:extLst>
              <a:ext uri="{FF2B5EF4-FFF2-40B4-BE49-F238E27FC236}">
                <a16:creationId xmlns:a16="http://schemas.microsoft.com/office/drawing/2014/main" id="{B40EDC1C-ACE9-46B3-B0F9-F9112140E0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662;p19" descr="ddfdffd&#10;">
            <a:extLst>
              <a:ext uri="{FF2B5EF4-FFF2-40B4-BE49-F238E27FC236}">
                <a16:creationId xmlns:a16="http://schemas.microsoft.com/office/drawing/2014/main" id="{7689E88B-C621-43A0-9E23-9FB33D07C690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934;p24">
            <a:extLst>
              <a:ext uri="{FF2B5EF4-FFF2-40B4-BE49-F238E27FC236}">
                <a16:creationId xmlns:a16="http://schemas.microsoft.com/office/drawing/2014/main" id="{09BC4669-A552-40E5-B808-15EFF9C24342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617;p18">
            <a:extLst>
              <a:ext uri="{FF2B5EF4-FFF2-40B4-BE49-F238E27FC236}">
                <a16:creationId xmlns:a16="http://schemas.microsoft.com/office/drawing/2014/main" id="{A7132CA7-7001-40CA-9F80-93999C8B28A9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0" name="Immagine 7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598AABD-C393-49BC-87BB-B837124C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E0E7026-E8B3-4EBC-9001-CD512CB7D612}"/>
              </a:ext>
            </a:extLst>
          </p:cNvPr>
          <p:cNvSpPr txBox="1"/>
          <p:nvPr/>
        </p:nvSpPr>
        <p:spPr>
          <a:xfrm>
            <a:off x="6508510" y="1354773"/>
            <a:ext cx="2465017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82" name="Immagine 81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6D433E1-E64F-461D-9E80-88AE1516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83" name="Google Shape;663;p19">
            <a:extLst>
              <a:ext uri="{FF2B5EF4-FFF2-40B4-BE49-F238E27FC236}">
                <a16:creationId xmlns:a16="http://schemas.microsoft.com/office/drawing/2014/main" id="{8DA75BBD-F52F-4FA1-BBF2-99DE96CFEB5A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1067;p4">
            <a:extLst>
              <a:ext uri="{FF2B5EF4-FFF2-40B4-BE49-F238E27FC236}">
                <a16:creationId xmlns:a16="http://schemas.microsoft.com/office/drawing/2014/main" id="{86D13F40-6FCA-4809-8A2C-675F6A225B67}"/>
              </a:ext>
            </a:extLst>
          </p:cNvPr>
          <p:cNvSpPr txBox="1">
            <a:spLocks noGrp="1"/>
          </p:cNvSpPr>
          <p:nvPr/>
        </p:nvSpPr>
        <p:spPr>
          <a:xfrm>
            <a:off x="387782" y="2936398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00" name="Google Shape;1069;p4">
            <a:extLst>
              <a:ext uri="{FF2B5EF4-FFF2-40B4-BE49-F238E27FC236}">
                <a16:creationId xmlns:a16="http://schemas.microsoft.com/office/drawing/2014/main" id="{1B2BD3E2-26DC-44C5-A20D-A83D97F9564C}"/>
              </a:ext>
            </a:extLst>
          </p:cNvPr>
          <p:cNvSpPr txBox="1"/>
          <p:nvPr/>
        </p:nvSpPr>
        <p:spPr>
          <a:xfrm>
            <a:off x="416557" y="3309264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523B54B-CD78-4801-AC37-14F79922DA09}"/>
              </a:ext>
            </a:extLst>
          </p:cNvPr>
          <p:cNvSpPr txBox="1"/>
          <p:nvPr/>
        </p:nvSpPr>
        <p:spPr>
          <a:xfrm>
            <a:off x="1457663" y="31154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0138034D-99B8-4BA3-B946-7DE6F776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38" y="3608585"/>
            <a:ext cx="1851500" cy="481626"/>
          </a:xfrm>
          <a:prstGeom prst="rect">
            <a:avLst/>
          </a:prstGeom>
        </p:spPr>
      </p:pic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42273308-D2A1-4C83-B9EC-A24CF4237488}"/>
              </a:ext>
            </a:extLst>
          </p:cNvPr>
          <p:cNvSpPr txBox="1"/>
          <p:nvPr/>
        </p:nvSpPr>
        <p:spPr>
          <a:xfrm>
            <a:off x="4109881" y="3429000"/>
            <a:ext cx="467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it-IT" sz="2400" kern="0" dirty="0">
                <a:solidFill>
                  <a:prstClr val="black"/>
                </a:solidFill>
                <a:cs typeface="Arial"/>
                <a:sym typeface="Arial"/>
              </a:rPr>
              <a:t>Giocabile su </a:t>
            </a:r>
            <a:r>
              <a:rPr lang="it-IT" sz="2400" b="1" kern="0" dirty="0">
                <a:solidFill>
                  <a:prstClr val="black"/>
                </a:solidFill>
                <a:cs typeface="Arial"/>
                <a:sym typeface="Arial"/>
              </a:rPr>
              <a:t>tablet, s</a:t>
            </a:r>
            <a:r>
              <a:rPr kumimoji="0" lang="it-IT" sz="2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2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endParaRPr lang="it-IT" sz="2400" dirty="0"/>
          </a:p>
        </p:txBody>
      </p:sp>
      <p:sp>
        <p:nvSpPr>
          <p:cNvPr id="104" name="Estrazione 103">
            <a:extLst>
              <a:ext uri="{FF2B5EF4-FFF2-40B4-BE49-F238E27FC236}">
                <a16:creationId xmlns:a16="http://schemas.microsoft.com/office/drawing/2014/main" id="{8381B69B-5CB9-4D56-9EDD-090C8BA8C460}"/>
              </a:ext>
            </a:extLst>
          </p:cNvPr>
          <p:cNvSpPr/>
          <p:nvPr/>
        </p:nvSpPr>
        <p:spPr>
          <a:xfrm rot="5400000">
            <a:off x="228059" y="3970465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Estrazione 104">
            <a:extLst>
              <a:ext uri="{FF2B5EF4-FFF2-40B4-BE49-F238E27FC236}">
                <a16:creationId xmlns:a16="http://schemas.microsoft.com/office/drawing/2014/main" id="{5404A8FF-7ECD-4595-B9B0-A52A15A50386}"/>
              </a:ext>
            </a:extLst>
          </p:cNvPr>
          <p:cNvSpPr/>
          <p:nvPr/>
        </p:nvSpPr>
        <p:spPr>
          <a:xfrm rot="5400000">
            <a:off x="227255" y="3437233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Estrazione 105">
            <a:extLst>
              <a:ext uri="{FF2B5EF4-FFF2-40B4-BE49-F238E27FC236}">
                <a16:creationId xmlns:a16="http://schemas.microsoft.com/office/drawing/2014/main" id="{D8433B8B-6E84-49DF-8B92-68173D58F4E0}"/>
              </a:ext>
            </a:extLst>
          </p:cNvPr>
          <p:cNvSpPr/>
          <p:nvPr/>
        </p:nvSpPr>
        <p:spPr>
          <a:xfrm rot="5400000">
            <a:off x="227255" y="36876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607013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/>
              </a:rPr>
              <a:t>SYLLABLE</a:t>
            </a:r>
            <a:r>
              <a:rPr lang="it-IT" sz="2400" b="1" u="sng" dirty="0">
                <a:solidFill>
                  <a:srgbClr val="C00000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it-IT" sz="2400" b="1" u="sng" dirty="0">
                <a:solidFill>
                  <a:srgbClr val="C00000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4767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674299" y="2827421"/>
            <a:ext cx="0" cy="474218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rotWithShape="0">
              <a:schemeClr val="bg1"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356713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555565" y="2799697"/>
            <a:ext cx="5349" cy="461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73" y="1789169"/>
            <a:ext cx="881925" cy="922945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822" y="1828641"/>
            <a:ext cx="915598" cy="883473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C6D648-EE7C-41F1-B322-141D46127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211" y="4696378"/>
            <a:ext cx="945113" cy="94511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26BABC0-6AB6-4889-AF73-BAC1F6B99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581364" y="2118574"/>
            <a:ext cx="537378" cy="53737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06EDC17-7F30-48C9-93BA-341D295A4779}"/>
              </a:ext>
            </a:extLst>
          </p:cNvPr>
          <p:cNvCxnSpPr>
            <a:cxnSpLocks/>
          </p:cNvCxnSpPr>
          <p:nvPr/>
        </p:nvCxnSpPr>
        <p:spPr>
          <a:xfrm flipV="1">
            <a:off x="2674300" y="423511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09D2AE-DA8D-4FBB-B9BC-4B515EE63D1C}"/>
              </a:ext>
            </a:extLst>
          </p:cNvPr>
          <p:cNvCxnSpPr>
            <a:cxnSpLocks/>
          </p:cNvCxnSpPr>
          <p:nvPr/>
        </p:nvCxnSpPr>
        <p:spPr>
          <a:xfrm flipV="1">
            <a:off x="6356713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964151-AD62-40BD-BCA7-024FA3935599}"/>
              </a:ext>
            </a:extLst>
          </p:cNvPr>
          <p:cNvCxnSpPr>
            <a:cxnSpLocks/>
          </p:cNvCxnSpPr>
          <p:nvPr/>
        </p:nvCxnSpPr>
        <p:spPr>
          <a:xfrm flipV="1">
            <a:off x="4560914" y="4252598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01D0572-AE62-425A-BCE8-8C32054EEF7E}"/>
              </a:ext>
            </a:extLst>
          </p:cNvPr>
          <p:cNvCxnSpPr>
            <a:cxnSpLocks/>
          </p:cNvCxnSpPr>
          <p:nvPr/>
        </p:nvCxnSpPr>
        <p:spPr>
          <a:xfrm flipV="1">
            <a:off x="8264398" y="4317370"/>
            <a:ext cx="3537" cy="379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673155B-3697-466C-A186-0D9B6ABBD4F9}"/>
              </a:ext>
            </a:extLst>
          </p:cNvPr>
          <p:cNvCxnSpPr>
            <a:cxnSpLocks/>
          </p:cNvCxnSpPr>
          <p:nvPr/>
        </p:nvCxnSpPr>
        <p:spPr>
          <a:xfrm>
            <a:off x="850053" y="2787314"/>
            <a:ext cx="0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00C074B-A873-47EF-BB49-6C2BE88ACC3C}"/>
              </a:ext>
            </a:extLst>
          </p:cNvPr>
          <p:cNvCxnSpPr>
            <a:cxnSpLocks/>
          </p:cNvCxnSpPr>
          <p:nvPr/>
        </p:nvCxnSpPr>
        <p:spPr>
          <a:xfrm>
            <a:off x="8264398" y="2787314"/>
            <a:ext cx="0" cy="268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Immagine 53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8FC7FC2-3A9E-4E83-A078-A841FDB4E58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13250" r="20000" b="7032"/>
          <a:stretch/>
        </p:blipFill>
        <p:spPr>
          <a:xfrm>
            <a:off x="2083239" y="1828641"/>
            <a:ext cx="1182121" cy="883473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5" name="Immagine 54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4762DEAA-A997-44E5-A3B7-D767CED91AE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1" t="14444" r="20104" b="7037"/>
          <a:stretch/>
        </p:blipFill>
        <p:spPr>
          <a:xfrm>
            <a:off x="2062540" y="4696378"/>
            <a:ext cx="1281698" cy="945113"/>
          </a:xfrm>
          <a:prstGeom prst="rect">
            <a:avLst/>
          </a:prstGeom>
          <a:ln w="69850">
            <a:solidFill>
              <a:srgbClr val="17375E"/>
            </a:solidFill>
          </a:ln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4A38F2CC-A685-42D5-A6FE-D4337F8A1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4286876" y="4796346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B158E78-1D20-44E4-AF55-30136AD9B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6088024" y="4803047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C0998A6-FC09-449E-B68A-DF4D03520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2096251"/>
            <a:ext cx="537378" cy="537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3A4024F6-C35A-435F-BA89-E435C47E9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7000"/>
          </a:blip>
          <a:stretch>
            <a:fillRect/>
          </a:stretch>
        </p:blipFill>
        <p:spPr>
          <a:xfrm>
            <a:off x="7995709" y="4785917"/>
            <a:ext cx="537378" cy="5373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8FB5F8-CB78-4E03-9120-05212E58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-534"/>
            <a:ext cx="8581043" cy="840400"/>
          </a:xfrm>
        </p:spPr>
        <p:txBody>
          <a:bodyPr/>
          <a:lstStyle/>
          <a:p>
            <a:r>
              <a:rPr lang="it-IT" dirty="0"/>
              <a:t>Schema di gioco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EBAA588-D09C-47F2-A301-592AA7B5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4" y="1422400"/>
            <a:ext cx="9521484" cy="4724400"/>
          </a:xfr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73A8F9-E668-4F49-81C7-71AC06A0721F}"/>
              </a:ext>
            </a:extLst>
          </p:cNvPr>
          <p:cNvSpPr/>
          <p:nvPr/>
        </p:nvSpPr>
        <p:spPr>
          <a:xfrm>
            <a:off x="106564" y="3219450"/>
            <a:ext cx="7620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CA13063-70EF-48DC-B686-96E715549F70}"/>
              </a:ext>
            </a:extLst>
          </p:cNvPr>
          <p:cNvSpPr/>
          <p:nvPr/>
        </p:nvSpPr>
        <p:spPr>
          <a:xfrm>
            <a:off x="7959032" y="4019550"/>
            <a:ext cx="1506336" cy="1041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80D3B35-3F90-4F8E-A12F-EF7BD21503D0}"/>
              </a:ext>
            </a:extLst>
          </p:cNvPr>
          <p:cNvSpPr/>
          <p:nvPr/>
        </p:nvSpPr>
        <p:spPr>
          <a:xfrm>
            <a:off x="8153400" y="1752600"/>
            <a:ext cx="787400" cy="800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8151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2824</TotalTime>
  <Words>1385</Words>
  <Application>Microsoft Macintosh PowerPoint</Application>
  <PresentationFormat>Presentazione su schermo (4:3)</PresentationFormat>
  <Paragraphs>335</Paragraphs>
  <Slides>38</Slides>
  <Notes>9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Schema di gioco</vt:lpstr>
      <vt:lpstr>Presentazione standard di PowerPoint</vt:lpstr>
      <vt:lpstr>Presentazione standard di PowerPoint</vt:lpstr>
      <vt:lpstr>Presentazione software</vt:lpstr>
      <vt:lpstr>Da specifiche funzionali a specifiche tecniche Syllable Game</vt:lpstr>
      <vt:lpstr>Da specifiche funzionali a specifiche tecniche Syllable Game</vt:lpstr>
      <vt:lpstr>Da specifiche funzionali a specifiche tecniche Syllable Game</vt:lpstr>
      <vt:lpstr>Da specifiche funzionali a specifiche tecniche</vt:lpstr>
      <vt:lpstr>Specifiche tecniche Oggetti del gioco</vt:lpstr>
      <vt:lpstr>Syllable Game: Game Design  </vt:lpstr>
      <vt:lpstr>Syllable Game: Game Design  </vt:lpstr>
      <vt:lpstr>Syllable Game: Game Design</vt:lpstr>
      <vt:lpstr>Syllable Game: Game Design</vt:lpstr>
      <vt:lpstr>Syllable Game: Game Design</vt:lpstr>
      <vt:lpstr>Presentazione standard di PowerPoint</vt:lpstr>
      <vt:lpstr>Presentazione standard di PowerPoint</vt:lpstr>
      <vt:lpstr>Number Game: Specifiche Funzionali (manca disegnino di Simo)</vt:lpstr>
      <vt:lpstr>Number Game: Da Specifiche Funzionali a Specifiche Tecniche (manca disegnino di Simo)</vt:lpstr>
      <vt:lpstr>Number Game: Specifiche Funzionali (manca disegnino di Simo)</vt:lpstr>
      <vt:lpstr>Number Game: Specifiche Funzionali (manca disegnino di Simo)</vt:lpstr>
      <vt:lpstr>Number Game: Game Design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225</cp:revision>
  <dcterms:created xsi:type="dcterms:W3CDTF">2015-05-26T12:27:57Z</dcterms:created>
  <dcterms:modified xsi:type="dcterms:W3CDTF">2021-05-05T08:24:58Z</dcterms:modified>
</cp:coreProperties>
</file>